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6" r:id="rId2"/>
    <p:sldId id="257"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6FA2B21-3FCD-4721-B95C-427943F61125}" type="datetime1">
              <a:rPr lang="en-US" smtClean="0"/>
              <a:t>8/26/2019</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34B7E4EF-A1BD-40F4-AB7B-04F084DD991D}" type="slidenum">
              <a:rPr lang="en-US" smtClean="0"/>
              <a:t>‹Nº›</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14108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FA2B21-3FCD-4721-B95C-427943F61125}" type="datetime1">
              <a:rPr lang="en-US" smtClean="0"/>
              <a:t>8/26/2019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4579546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FA2B21-3FCD-4721-B95C-427943F61125}" type="datetime1">
              <a:rPr lang="en-US" smtClean="0"/>
              <a:t>8/26/2019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7739184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FA2B21-3FCD-4721-B95C-427943F61125}" type="datetime1">
              <a:rPr lang="en-US" smtClean="0"/>
              <a:t>8/26/2019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02831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FA2B21-3FCD-4721-B95C-427943F61125}" type="datetime1">
              <a:rPr lang="en-US" smtClean="0"/>
              <a:t>8/26/2019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1896292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6FA2B21-3FCD-4721-B95C-427943F61125}" type="datetime1">
              <a:rPr lang="en-US" smtClean="0"/>
              <a:t>8/26/2019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6511788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6FA2B21-3FCD-4721-B95C-427943F61125}" type="datetime1">
              <a:rPr lang="en-US" smtClean="0"/>
              <a:t>8/26/2019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7627247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8/26/2019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1436122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8/26/2019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3745723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8/26/2019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8840945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6FA2B21-3FCD-4721-B95C-427943F61125}" type="datetime1">
              <a:rPr lang="en-US" smtClean="0"/>
              <a:t>8/26/2019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7350210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8/26/2019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1050450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514352" y="2861733"/>
            <a:ext cx="3816534"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4495477" y="2861733"/>
            <a:ext cx="3816535"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8/26/2019</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5932663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8/26/2019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1485711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8/26/2019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0837541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FA2B21-3FCD-4721-B95C-427943F61125}" type="datetime1">
              <a:rPr lang="en-US" smtClean="0"/>
              <a:t>8/26/2019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6819051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FA2B21-3FCD-4721-B95C-427943F61125}" type="datetime1">
              <a:rPr lang="en-US" smtClean="0"/>
              <a:t>8/26/2019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4296933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F6FA2B21-3FCD-4721-B95C-427943F61125}" type="datetime1">
              <a:rPr lang="en-US" smtClean="0"/>
              <a:t>8/26/2019</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65619593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CD468-C978-45E3-9CB4-B428C4B73532}"/>
              </a:ext>
            </a:extLst>
          </p:cNvPr>
          <p:cNvPicPr>
            <a:picLocks noChangeAspect="1"/>
          </p:cNvPicPr>
          <p:nvPr/>
        </p:nvPicPr>
        <p:blipFill rotWithShape="1">
          <a:blip r:embed="rId2"/>
          <a:srcRect l="12535" r="21698" b="-1"/>
          <a:stretch/>
        </p:blipFill>
        <p:spPr>
          <a:xfrm>
            <a:off x="15" y="857257"/>
            <a:ext cx="5067636" cy="5143493"/>
          </a:xfrm>
          <a:prstGeom prst="rect">
            <a:avLst/>
          </a:prstGeom>
        </p:spPr>
      </p:pic>
      <p:sp>
        <p:nvSpPr>
          <p:cNvPr id="2" name="Título 1">
            <a:extLst>
              <a:ext uri="{FF2B5EF4-FFF2-40B4-BE49-F238E27FC236}">
                <a16:creationId xmlns:a16="http://schemas.microsoft.com/office/drawing/2014/main" id="{65605E4A-F4B2-4BA8-9C9E-EAB06845DF8B}"/>
              </a:ext>
            </a:extLst>
          </p:cNvPr>
          <p:cNvSpPr>
            <a:spLocks noGrp="1"/>
          </p:cNvSpPr>
          <p:nvPr>
            <p:ph type="ctrTitle"/>
          </p:nvPr>
        </p:nvSpPr>
        <p:spPr>
          <a:xfrm>
            <a:off x="5967919" y="2027077"/>
            <a:ext cx="2233711" cy="2351534"/>
          </a:xfrm>
        </p:spPr>
        <p:txBody>
          <a:bodyPr>
            <a:noAutofit/>
          </a:bodyPr>
          <a:lstStyle/>
          <a:p>
            <a:r>
              <a:rPr lang="es-ES" sz="2800" b="1" dirty="0">
                <a:effectLst>
                  <a:outerShdw blurRad="38100" dist="38100" dir="2700000" algn="tl">
                    <a:srgbClr val="000000">
                      <a:alpha val="43137"/>
                    </a:srgbClr>
                  </a:outerShdw>
                </a:effectLst>
              </a:rPr>
              <a:t>Los primeros en pasar el mensaje de Jesús</a:t>
            </a:r>
          </a:p>
        </p:txBody>
      </p:sp>
      <p:sp>
        <p:nvSpPr>
          <p:cNvPr id="3" name="Subtítulo 2">
            <a:extLst>
              <a:ext uri="{FF2B5EF4-FFF2-40B4-BE49-F238E27FC236}">
                <a16:creationId xmlns:a16="http://schemas.microsoft.com/office/drawing/2014/main" id="{8529E62E-C06F-4A4F-8E71-DBEBF5FFC8F3}"/>
              </a:ext>
            </a:extLst>
          </p:cNvPr>
          <p:cNvSpPr>
            <a:spLocks noGrp="1"/>
          </p:cNvSpPr>
          <p:nvPr>
            <p:ph type="subTitle" idx="1"/>
          </p:nvPr>
        </p:nvSpPr>
        <p:spPr>
          <a:xfrm>
            <a:off x="5621438" y="4489125"/>
            <a:ext cx="2785100" cy="744167"/>
          </a:xfrm>
        </p:spPr>
        <p:txBody>
          <a:bodyPr>
            <a:normAutofit/>
          </a:bodyPr>
          <a:lstStyle/>
          <a:p>
            <a:endParaRPr lang="es-ES" sz="1050" dirty="0"/>
          </a:p>
          <a:p>
            <a:r>
              <a:rPr lang="es-ES" sz="1650" b="1" dirty="0">
                <a:solidFill>
                  <a:schemeClr val="bg1"/>
                </a:solidFill>
                <a:effectLst>
                  <a:outerShdw blurRad="38100" dist="38100" dir="2700000" algn="tl">
                    <a:srgbClr val="000000">
                      <a:alpha val="43137"/>
                    </a:srgbClr>
                  </a:outerShdw>
                </a:effectLst>
              </a:rPr>
              <a:t>1.- A modo de Contrapunto</a:t>
            </a:r>
            <a:endParaRPr lang="es-ES" sz="9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0AE8A581-5CA9-4166-8438-5F81C471DEDA}"/>
              </a:ext>
            </a:extLst>
          </p:cNvPr>
          <p:cNvPicPr>
            <a:picLocks noChangeAspect="1"/>
          </p:cNvPicPr>
          <p:nvPr/>
        </p:nvPicPr>
        <p:blipFill>
          <a:blip r:embed="rId3"/>
          <a:stretch>
            <a:fillRect/>
          </a:stretch>
        </p:blipFill>
        <p:spPr>
          <a:xfrm>
            <a:off x="1066311" y="855466"/>
            <a:ext cx="3332983" cy="5143492"/>
          </a:xfrm>
          <a:prstGeom prst="rect">
            <a:avLst/>
          </a:prstGeom>
        </p:spPr>
      </p:pic>
    </p:spTree>
    <p:extLst>
      <p:ext uri="{BB962C8B-B14F-4D97-AF65-F5344CB8AC3E}">
        <p14:creationId xmlns:p14="http://schemas.microsoft.com/office/powerpoint/2010/main" val="115765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CD468-C978-45E3-9CB4-B428C4B73532}"/>
              </a:ext>
            </a:extLst>
          </p:cNvPr>
          <p:cNvPicPr>
            <a:picLocks noChangeAspect="1"/>
          </p:cNvPicPr>
          <p:nvPr/>
        </p:nvPicPr>
        <p:blipFill rotWithShape="1">
          <a:blip r:embed="rId2"/>
          <a:srcRect l="12535" r="21698" b="-1"/>
          <a:stretch/>
        </p:blipFill>
        <p:spPr>
          <a:xfrm>
            <a:off x="15" y="857257"/>
            <a:ext cx="5067636" cy="5143493"/>
          </a:xfrm>
          <a:prstGeom prst="rect">
            <a:avLst/>
          </a:prstGeom>
        </p:spPr>
      </p:pic>
      <p:sp>
        <p:nvSpPr>
          <p:cNvPr id="2" name="Título 1">
            <a:extLst>
              <a:ext uri="{FF2B5EF4-FFF2-40B4-BE49-F238E27FC236}">
                <a16:creationId xmlns:a16="http://schemas.microsoft.com/office/drawing/2014/main" id="{65605E4A-F4B2-4BA8-9C9E-EAB06845DF8B}"/>
              </a:ext>
            </a:extLst>
          </p:cNvPr>
          <p:cNvSpPr>
            <a:spLocks noGrp="1"/>
          </p:cNvSpPr>
          <p:nvPr>
            <p:ph type="ctrTitle"/>
          </p:nvPr>
        </p:nvSpPr>
        <p:spPr>
          <a:xfrm>
            <a:off x="5967919" y="2027077"/>
            <a:ext cx="2233711" cy="2351534"/>
          </a:xfrm>
        </p:spPr>
        <p:txBody>
          <a:bodyPr>
            <a:noAutofit/>
          </a:bodyPr>
          <a:lstStyle/>
          <a:p>
            <a:r>
              <a:rPr lang="es-ES" sz="2800" b="1" dirty="0">
                <a:effectLst>
                  <a:outerShdw blurRad="38100" dist="38100" dir="2700000" algn="tl">
                    <a:srgbClr val="000000">
                      <a:alpha val="43137"/>
                    </a:srgbClr>
                  </a:outerShdw>
                </a:effectLst>
              </a:rPr>
              <a:t>Los primeros en pasar el mensaje de Jesús</a:t>
            </a:r>
          </a:p>
        </p:txBody>
      </p:sp>
      <p:sp>
        <p:nvSpPr>
          <p:cNvPr id="3" name="Subtítulo 2">
            <a:extLst>
              <a:ext uri="{FF2B5EF4-FFF2-40B4-BE49-F238E27FC236}">
                <a16:creationId xmlns:a16="http://schemas.microsoft.com/office/drawing/2014/main" id="{8529E62E-C06F-4A4F-8E71-DBEBF5FFC8F3}"/>
              </a:ext>
            </a:extLst>
          </p:cNvPr>
          <p:cNvSpPr>
            <a:spLocks noGrp="1"/>
          </p:cNvSpPr>
          <p:nvPr>
            <p:ph type="subTitle" idx="1"/>
          </p:nvPr>
        </p:nvSpPr>
        <p:spPr>
          <a:xfrm>
            <a:off x="5621438" y="4489125"/>
            <a:ext cx="2785100" cy="744167"/>
          </a:xfrm>
        </p:spPr>
        <p:txBody>
          <a:bodyPr>
            <a:normAutofit/>
          </a:bodyPr>
          <a:lstStyle/>
          <a:p>
            <a:endParaRPr lang="es-ES" sz="1050" dirty="0"/>
          </a:p>
          <a:p>
            <a:r>
              <a:rPr lang="es-ES" sz="1650" b="1" dirty="0">
                <a:solidFill>
                  <a:schemeClr val="bg1"/>
                </a:solidFill>
                <a:effectLst>
                  <a:outerShdw blurRad="38100" dist="38100" dir="2700000" algn="tl">
                    <a:srgbClr val="000000">
                      <a:alpha val="43137"/>
                    </a:srgbClr>
                  </a:outerShdw>
                </a:effectLst>
              </a:rPr>
              <a:t>2.- Una breve Introducción</a:t>
            </a:r>
            <a:endParaRPr lang="es-ES" sz="900" b="1" dirty="0">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id="{98D01AAB-55CB-4A0B-B1CE-D703BE95C581}"/>
              </a:ext>
            </a:extLst>
          </p:cNvPr>
          <p:cNvPicPr>
            <a:picLocks noChangeAspect="1"/>
          </p:cNvPicPr>
          <p:nvPr/>
        </p:nvPicPr>
        <p:blipFill>
          <a:blip r:embed="rId3"/>
          <a:stretch>
            <a:fillRect/>
          </a:stretch>
        </p:blipFill>
        <p:spPr>
          <a:xfrm>
            <a:off x="19366" y="138471"/>
            <a:ext cx="5028982" cy="3648298"/>
          </a:xfrm>
          <a:prstGeom prst="rect">
            <a:avLst/>
          </a:prstGeom>
        </p:spPr>
      </p:pic>
      <p:pic>
        <p:nvPicPr>
          <p:cNvPr id="7" name="Imagen 6">
            <a:extLst>
              <a:ext uri="{FF2B5EF4-FFF2-40B4-BE49-F238E27FC236}">
                <a16:creationId xmlns:a16="http://schemas.microsoft.com/office/drawing/2014/main" id="{F28DB9E3-BC1D-4EB6-BA8C-6D094934E725}"/>
              </a:ext>
            </a:extLst>
          </p:cNvPr>
          <p:cNvPicPr>
            <a:picLocks noChangeAspect="1"/>
          </p:cNvPicPr>
          <p:nvPr/>
        </p:nvPicPr>
        <p:blipFill>
          <a:blip r:embed="rId4"/>
          <a:stretch>
            <a:fillRect/>
          </a:stretch>
        </p:blipFill>
        <p:spPr>
          <a:xfrm>
            <a:off x="1838398" y="3786769"/>
            <a:ext cx="1339920" cy="2213974"/>
          </a:xfrm>
          <a:prstGeom prst="rect">
            <a:avLst/>
          </a:prstGeom>
        </p:spPr>
      </p:pic>
    </p:spTree>
    <p:extLst>
      <p:ext uri="{BB962C8B-B14F-4D97-AF65-F5344CB8AC3E}">
        <p14:creationId xmlns:p14="http://schemas.microsoft.com/office/powerpoint/2010/main" val="81117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CD468-C978-45E3-9CB4-B428C4B73532}"/>
              </a:ext>
            </a:extLst>
          </p:cNvPr>
          <p:cNvPicPr>
            <a:picLocks noChangeAspect="1"/>
          </p:cNvPicPr>
          <p:nvPr/>
        </p:nvPicPr>
        <p:blipFill rotWithShape="1">
          <a:blip r:embed="rId2"/>
          <a:srcRect l="12535" r="21698" b="-1"/>
          <a:stretch/>
        </p:blipFill>
        <p:spPr>
          <a:xfrm>
            <a:off x="15" y="857257"/>
            <a:ext cx="5067636" cy="5143493"/>
          </a:xfrm>
          <a:prstGeom prst="rect">
            <a:avLst/>
          </a:prstGeom>
        </p:spPr>
      </p:pic>
      <p:sp>
        <p:nvSpPr>
          <p:cNvPr id="2" name="Título 1">
            <a:extLst>
              <a:ext uri="{FF2B5EF4-FFF2-40B4-BE49-F238E27FC236}">
                <a16:creationId xmlns:a16="http://schemas.microsoft.com/office/drawing/2014/main" id="{65605E4A-F4B2-4BA8-9C9E-EAB06845DF8B}"/>
              </a:ext>
            </a:extLst>
          </p:cNvPr>
          <p:cNvSpPr>
            <a:spLocks noGrp="1"/>
          </p:cNvSpPr>
          <p:nvPr>
            <p:ph type="ctrTitle"/>
          </p:nvPr>
        </p:nvSpPr>
        <p:spPr>
          <a:xfrm>
            <a:off x="5967919" y="2027077"/>
            <a:ext cx="2233711" cy="2351534"/>
          </a:xfrm>
        </p:spPr>
        <p:txBody>
          <a:bodyPr>
            <a:noAutofit/>
          </a:bodyPr>
          <a:lstStyle/>
          <a:p>
            <a:r>
              <a:rPr lang="es-ES" sz="2800" b="1" dirty="0">
                <a:effectLst>
                  <a:outerShdw blurRad="38100" dist="38100" dir="2700000" algn="tl">
                    <a:srgbClr val="000000">
                      <a:alpha val="43137"/>
                    </a:srgbClr>
                  </a:outerShdw>
                </a:effectLst>
              </a:rPr>
              <a:t>Los primeros en pasar el mensaje de Jesús</a:t>
            </a:r>
          </a:p>
        </p:txBody>
      </p:sp>
      <p:sp>
        <p:nvSpPr>
          <p:cNvPr id="3" name="Subtítulo 2">
            <a:extLst>
              <a:ext uri="{FF2B5EF4-FFF2-40B4-BE49-F238E27FC236}">
                <a16:creationId xmlns:a16="http://schemas.microsoft.com/office/drawing/2014/main" id="{8529E62E-C06F-4A4F-8E71-DBEBF5FFC8F3}"/>
              </a:ext>
            </a:extLst>
          </p:cNvPr>
          <p:cNvSpPr>
            <a:spLocks noGrp="1"/>
          </p:cNvSpPr>
          <p:nvPr>
            <p:ph type="subTitle" idx="1"/>
          </p:nvPr>
        </p:nvSpPr>
        <p:spPr>
          <a:xfrm>
            <a:off x="5319434" y="4817593"/>
            <a:ext cx="3128279" cy="744167"/>
          </a:xfrm>
        </p:spPr>
        <p:txBody>
          <a:bodyPr>
            <a:normAutofit/>
          </a:bodyPr>
          <a:lstStyle/>
          <a:p>
            <a:endParaRPr lang="es-ES" sz="1050" dirty="0"/>
          </a:p>
          <a:p>
            <a:r>
              <a:rPr lang="es-ES" sz="1650" b="1" dirty="0">
                <a:solidFill>
                  <a:schemeClr val="bg1"/>
                </a:solidFill>
                <a:effectLst>
                  <a:outerShdw blurRad="38100" dist="38100" dir="2700000" algn="tl">
                    <a:srgbClr val="000000">
                      <a:alpha val="43137"/>
                    </a:srgbClr>
                  </a:outerShdw>
                </a:effectLst>
              </a:rPr>
              <a:t>3.- Los Hechos de los Apóstoles</a:t>
            </a:r>
            <a:endParaRPr lang="es-ES" sz="9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957CCF1D-3FCE-4CB4-9CE6-88289B126095}"/>
              </a:ext>
            </a:extLst>
          </p:cNvPr>
          <p:cNvPicPr>
            <a:picLocks noChangeAspect="1"/>
          </p:cNvPicPr>
          <p:nvPr/>
        </p:nvPicPr>
        <p:blipFill>
          <a:blip r:embed="rId3"/>
          <a:stretch>
            <a:fillRect/>
          </a:stretch>
        </p:blipFill>
        <p:spPr>
          <a:xfrm>
            <a:off x="1593908" y="31831"/>
            <a:ext cx="2290464" cy="1282660"/>
          </a:xfrm>
          <a:prstGeom prst="rect">
            <a:avLst/>
          </a:prstGeom>
        </p:spPr>
      </p:pic>
      <p:sp>
        <p:nvSpPr>
          <p:cNvPr id="8" name="CuadroTexto 7">
            <a:extLst>
              <a:ext uri="{FF2B5EF4-FFF2-40B4-BE49-F238E27FC236}">
                <a16:creationId xmlns:a16="http://schemas.microsoft.com/office/drawing/2014/main" id="{8828B6E0-79AF-42CD-9B44-C8769B2E20B7}"/>
              </a:ext>
            </a:extLst>
          </p:cNvPr>
          <p:cNvSpPr txBox="1"/>
          <p:nvPr/>
        </p:nvSpPr>
        <p:spPr>
          <a:xfrm>
            <a:off x="144903" y="1361732"/>
            <a:ext cx="4939291" cy="4591770"/>
          </a:xfrm>
          <a:prstGeom prst="rect">
            <a:avLst/>
          </a:prstGeom>
          <a:noFill/>
        </p:spPr>
        <p:txBody>
          <a:bodyPr wrap="square" rtlCol="0">
            <a:spAutoFit/>
          </a:bodyPr>
          <a:lstStyle/>
          <a:p>
            <a:pPr algn="just">
              <a:spcBef>
                <a:spcPts val="500"/>
              </a:spcBef>
              <a:spcAft>
                <a:spcPts val="1000"/>
              </a:spcAft>
            </a:pPr>
            <a:r>
              <a:rPr lang="es-E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seréis mis testigos en Jerusalén, en toda Judea y Samaría y hasta el confín de la tierra».</a:t>
            </a:r>
            <a:r>
              <a:rPr lang="es-ES" sz="3200" b="1" dirty="0">
                <a:solidFill>
                  <a:schemeClr val="bg1"/>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 </a:t>
            </a: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Hechos 1:8</a:t>
            </a:r>
          </a:p>
          <a:p>
            <a:pPr algn="just">
              <a:spcBef>
                <a:spcPts val="500"/>
              </a:spcBef>
              <a:spcAft>
                <a:spcPts val="1000"/>
              </a:spcAft>
            </a:pP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2.-«la</a:t>
            </a:r>
            <a:r>
              <a:rPr lang="es-ES" b="1" i="1" spc="65"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Palabra</a:t>
            </a:r>
            <a:r>
              <a:rPr lang="es-ES" b="1" i="1" spc="65"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 Dios iba creciendo» </a:t>
            </a:r>
            <a:r>
              <a:rPr lang="es-E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(Hechos 6,7), </a:t>
            </a: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Palabra de Dios crecía y se multiplicaba» </a:t>
            </a:r>
            <a:r>
              <a:rPr lang="es-E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(Hechos 12,24), </a:t>
            </a: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Palabra del Señor crecía y se robustecía» </a:t>
            </a:r>
            <a:r>
              <a:rPr lang="es-E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(19,20). </a:t>
            </a:r>
          </a:p>
          <a:p>
            <a:pPr algn="just">
              <a:spcBef>
                <a:spcPts val="500"/>
              </a:spcBef>
              <a:spcAft>
                <a:spcPts val="1000"/>
              </a:spcAft>
            </a:pPr>
            <a:r>
              <a:rPr lang="es-ES"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3.-</a:t>
            </a:r>
            <a:r>
              <a:rPr lang="es-E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 perseveraban en la enseñanza de los apóstoles, en la comunión, en el partimiento del pan y en las oraciones</a:t>
            </a:r>
            <a:r>
              <a:rPr lang="es-E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r>
              <a:rPr lang="es-ES" b="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Hechos 2:42</a:t>
            </a:r>
            <a:endParaRPr lang="es-ES"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1000"/>
              </a:spcAft>
            </a:pPr>
            <a:r>
              <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4.-Y de vosotros mismos se levantarán hombres que hablen cosas perversas para arrastrar tras sí a los discípulos. </a:t>
            </a:r>
            <a:r>
              <a:rPr lang="es-ES"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Hechos 20:30 </a:t>
            </a:r>
            <a:endParaRPr lang="es-ES" b="1"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E6765963-1BC2-45EF-A365-21D4F0B809CC}"/>
              </a:ext>
            </a:extLst>
          </p:cNvPr>
          <p:cNvSpPr txBox="1"/>
          <p:nvPr/>
        </p:nvSpPr>
        <p:spPr>
          <a:xfrm>
            <a:off x="0" y="6000743"/>
            <a:ext cx="9144000" cy="646331"/>
          </a:xfrm>
          <a:prstGeom prst="rect">
            <a:avLst/>
          </a:prstGeom>
          <a:noFill/>
        </p:spPr>
        <p:txBody>
          <a:bodyPr wrap="square" rtlCol="0">
            <a:spAutoFit/>
          </a:bodyPr>
          <a:lstStyle/>
          <a:p>
            <a:r>
              <a:rPr lang="es-ES" b="1"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Una imagen triunfal</a:t>
            </a:r>
            <a:r>
              <a:rPr lang="es-ES"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s-ES" b="1" dirty="0">
                <a:solidFill>
                  <a:srgbClr val="0070C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«Sabed, pues, que esta salvación de Dios ha sido enviada a los gentiles, ellos sí que lo oirán» Hechos 28:8</a:t>
            </a:r>
            <a:endParaRPr lang="es-E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001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CD468-C978-45E3-9CB4-B428C4B73532}"/>
              </a:ext>
            </a:extLst>
          </p:cNvPr>
          <p:cNvPicPr>
            <a:picLocks noChangeAspect="1"/>
          </p:cNvPicPr>
          <p:nvPr/>
        </p:nvPicPr>
        <p:blipFill rotWithShape="1">
          <a:blip r:embed="rId2"/>
          <a:srcRect l="12535" r="21698" b="-1"/>
          <a:stretch/>
        </p:blipFill>
        <p:spPr>
          <a:xfrm>
            <a:off x="15" y="857257"/>
            <a:ext cx="5067636" cy="5143493"/>
          </a:xfrm>
          <a:prstGeom prst="rect">
            <a:avLst/>
          </a:prstGeom>
        </p:spPr>
      </p:pic>
      <p:sp>
        <p:nvSpPr>
          <p:cNvPr id="2" name="Título 1">
            <a:extLst>
              <a:ext uri="{FF2B5EF4-FFF2-40B4-BE49-F238E27FC236}">
                <a16:creationId xmlns:a16="http://schemas.microsoft.com/office/drawing/2014/main" id="{65605E4A-F4B2-4BA8-9C9E-EAB06845DF8B}"/>
              </a:ext>
            </a:extLst>
          </p:cNvPr>
          <p:cNvSpPr>
            <a:spLocks noGrp="1"/>
          </p:cNvSpPr>
          <p:nvPr>
            <p:ph type="ctrTitle"/>
          </p:nvPr>
        </p:nvSpPr>
        <p:spPr>
          <a:xfrm>
            <a:off x="5967919" y="2027077"/>
            <a:ext cx="2233711" cy="2351534"/>
          </a:xfrm>
        </p:spPr>
        <p:txBody>
          <a:bodyPr>
            <a:noAutofit/>
          </a:bodyPr>
          <a:lstStyle/>
          <a:p>
            <a:r>
              <a:rPr lang="es-ES" sz="2800" b="1" dirty="0">
                <a:effectLst>
                  <a:outerShdw blurRad="38100" dist="38100" dir="2700000" algn="tl">
                    <a:srgbClr val="000000">
                      <a:alpha val="43137"/>
                    </a:srgbClr>
                  </a:outerShdw>
                </a:effectLst>
              </a:rPr>
              <a:t>Los primeros en pasar el mensaje de Jesús</a:t>
            </a:r>
          </a:p>
        </p:txBody>
      </p:sp>
      <p:sp>
        <p:nvSpPr>
          <p:cNvPr id="3" name="Subtítulo 2">
            <a:extLst>
              <a:ext uri="{FF2B5EF4-FFF2-40B4-BE49-F238E27FC236}">
                <a16:creationId xmlns:a16="http://schemas.microsoft.com/office/drawing/2014/main" id="{8529E62E-C06F-4A4F-8E71-DBEBF5FFC8F3}"/>
              </a:ext>
            </a:extLst>
          </p:cNvPr>
          <p:cNvSpPr>
            <a:spLocks noGrp="1"/>
          </p:cNvSpPr>
          <p:nvPr>
            <p:ph type="subTitle" idx="1"/>
          </p:nvPr>
        </p:nvSpPr>
        <p:spPr>
          <a:xfrm>
            <a:off x="5621438" y="4489125"/>
            <a:ext cx="2785100" cy="744167"/>
          </a:xfrm>
        </p:spPr>
        <p:txBody>
          <a:bodyPr>
            <a:normAutofit/>
          </a:bodyPr>
          <a:lstStyle/>
          <a:p>
            <a:endParaRPr lang="es-ES" sz="1050" dirty="0"/>
          </a:p>
          <a:p>
            <a:r>
              <a:rPr lang="es-ES" sz="1650" b="1" dirty="0">
                <a:solidFill>
                  <a:schemeClr val="bg1"/>
                </a:solidFill>
                <a:effectLst>
                  <a:outerShdw blurRad="38100" dist="38100" dir="2700000" algn="tl">
                    <a:srgbClr val="000000">
                      <a:alpha val="43137"/>
                    </a:srgbClr>
                  </a:outerShdw>
                </a:effectLst>
              </a:rPr>
              <a:t>4.- La crisis de la religión</a:t>
            </a:r>
            <a:endParaRPr lang="es-ES" sz="900" b="1" dirty="0">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id="{A93C2532-C5C6-4AE0-844A-9801A815A6C9}"/>
              </a:ext>
            </a:extLst>
          </p:cNvPr>
          <p:cNvPicPr>
            <a:picLocks noChangeAspect="1"/>
          </p:cNvPicPr>
          <p:nvPr/>
        </p:nvPicPr>
        <p:blipFill>
          <a:blip r:embed="rId3"/>
          <a:stretch>
            <a:fillRect/>
          </a:stretch>
        </p:blipFill>
        <p:spPr>
          <a:xfrm>
            <a:off x="0" y="901517"/>
            <a:ext cx="1447800" cy="2105025"/>
          </a:xfrm>
          <a:prstGeom prst="rect">
            <a:avLst/>
          </a:prstGeom>
        </p:spPr>
      </p:pic>
      <p:sp>
        <p:nvSpPr>
          <p:cNvPr id="5" name="CuadroTexto 4">
            <a:extLst>
              <a:ext uri="{FF2B5EF4-FFF2-40B4-BE49-F238E27FC236}">
                <a16:creationId xmlns:a16="http://schemas.microsoft.com/office/drawing/2014/main" id="{C7C5F46F-EB45-4E94-9B86-A516E450F6AD}"/>
              </a:ext>
            </a:extLst>
          </p:cNvPr>
          <p:cNvSpPr txBox="1"/>
          <p:nvPr/>
        </p:nvSpPr>
        <p:spPr>
          <a:xfrm>
            <a:off x="1453161" y="1421711"/>
            <a:ext cx="3619851" cy="4247317"/>
          </a:xfrm>
          <a:prstGeom prst="rect">
            <a:avLst/>
          </a:prstGeom>
          <a:noFill/>
        </p:spPr>
        <p:txBody>
          <a:bodyPr wrap="square" rtlCol="0">
            <a:spAutoFit/>
          </a:bodyPr>
          <a:lstStyle/>
          <a:p>
            <a:r>
              <a:rPr lang="es-ES" b="1" dirty="0">
                <a:solidFill>
                  <a:schemeClr val="bg1"/>
                </a:solidFill>
                <a:effectLst>
                  <a:outerShdw blurRad="38100" dist="38100" dir="2700000" algn="tl">
                    <a:srgbClr val="000000">
                      <a:alpha val="43137"/>
                    </a:srgbClr>
                  </a:outerShdw>
                </a:effectLst>
              </a:rPr>
              <a:t>Carta a </a:t>
            </a:r>
            <a:r>
              <a:rPr lang="es-ES" b="1" dirty="0" err="1">
                <a:solidFill>
                  <a:schemeClr val="bg1"/>
                </a:solidFill>
                <a:effectLst>
                  <a:outerShdw blurRad="38100" dist="38100" dir="2700000" algn="tl">
                    <a:srgbClr val="000000">
                      <a:alpha val="43137"/>
                    </a:srgbClr>
                  </a:outerShdw>
                </a:effectLst>
              </a:rPr>
              <a:t>Diogneto</a:t>
            </a:r>
            <a:r>
              <a:rPr lang="es-ES" b="1" dirty="0">
                <a:solidFill>
                  <a:schemeClr val="bg1"/>
                </a:solidFill>
                <a:effectLst>
                  <a:outerShdw blurRad="38100" dist="38100" dir="2700000" algn="tl">
                    <a:srgbClr val="000000">
                      <a:alpha val="43137"/>
                    </a:srgbClr>
                  </a:outerShdw>
                </a:effectLst>
              </a:rPr>
              <a:t> </a:t>
            </a:r>
            <a:r>
              <a:rPr lang="es-ES" b="1" dirty="0" err="1">
                <a:solidFill>
                  <a:schemeClr val="bg1"/>
                </a:solidFill>
                <a:effectLst>
                  <a:outerShdw blurRad="38100" dist="38100" dir="2700000" algn="tl">
                    <a:srgbClr val="000000">
                      <a:alpha val="43137"/>
                    </a:srgbClr>
                  </a:outerShdw>
                </a:effectLst>
              </a:rPr>
              <a:t>s.II</a:t>
            </a:r>
            <a:endParaRPr lang="es-ES" b="1" dirty="0">
              <a:solidFill>
                <a:schemeClr val="bg1"/>
              </a:solidFill>
              <a:effectLst>
                <a:outerShdw blurRad="38100" dist="38100" dir="2700000" algn="tl">
                  <a:srgbClr val="000000">
                    <a:alpha val="43137"/>
                  </a:srgbClr>
                </a:outerShdw>
              </a:effectLst>
            </a:endParaRPr>
          </a:p>
          <a:p>
            <a:pPr algn="just"/>
            <a:r>
              <a:rPr lang="es-ES" dirty="0">
                <a:latin typeface="Calibri" panose="020F0502020204030204" pitchFamily="34" charset="0"/>
                <a:ea typeface="Times New Roman" panose="02020603050405020304" pitchFamily="18" charset="0"/>
                <a:cs typeface="Times New Roman" panose="02020603050405020304" pitchFamily="18" charset="0"/>
              </a:rPr>
              <a:t>“</a:t>
            </a:r>
            <a:r>
              <a:rPr lang="es-ES"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Los cristianos no se diferencian ni por el país donde habitan, ni por la lengua que hablan, ni por el modo de vestir. No se aíslan en sus ciudades, ni emplean lenguajes particulares: la misma vida que llevan no tiene nada de extraño.</a:t>
            </a:r>
          </a:p>
          <a:p>
            <a:pPr algn="just"/>
            <a:endParaRPr lang="es-ES"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 b="1" dirty="0">
                <a:solidFill>
                  <a:schemeClr val="bg1"/>
                </a:solidFill>
                <a:effectLst>
                  <a:outerShdw blurRad="38100" dist="38100" dir="2700000" algn="tl">
                    <a:srgbClr val="000000">
                      <a:alpha val="43137"/>
                    </a:srgbClr>
                  </a:outerShdw>
                </a:effectLst>
              </a:rPr>
              <a:t>“La Biblia desenterrada”</a:t>
            </a:r>
          </a:p>
          <a:p>
            <a:pPr algn="just"/>
            <a:r>
              <a:rPr lang="es-ES" i="1" dirty="0">
                <a:latin typeface="Calibri" panose="020F0502020204030204" pitchFamily="34" charset="0"/>
                <a:ea typeface="Times New Roman" panose="02020603050405020304" pitchFamily="18" charset="0"/>
                <a:cs typeface="Times New Roman" panose="02020603050405020304" pitchFamily="18" charset="0"/>
              </a:rPr>
              <a:t>“</a:t>
            </a:r>
            <a:r>
              <a:rPr lang="es-ES"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La epopeya histórica contenida en la Biblia no fue una revelación milagrosa, sino un magnífico producto de la imaginación humana</a:t>
            </a:r>
            <a:r>
              <a:rPr lang="es-ES"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lang="es-ES" b="1" dirty="0">
              <a:solidFill>
                <a:schemeClr val="bg1"/>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id="{1EE2F563-15CB-4A4D-B5A6-4DFF5960CA44}"/>
              </a:ext>
            </a:extLst>
          </p:cNvPr>
          <p:cNvPicPr>
            <a:picLocks noChangeAspect="1"/>
          </p:cNvPicPr>
          <p:nvPr/>
        </p:nvPicPr>
        <p:blipFill>
          <a:blip r:embed="rId4"/>
          <a:stretch>
            <a:fillRect/>
          </a:stretch>
        </p:blipFill>
        <p:spPr>
          <a:xfrm>
            <a:off x="0" y="3707934"/>
            <a:ext cx="1496307" cy="2248549"/>
          </a:xfrm>
          <a:prstGeom prst="rect">
            <a:avLst/>
          </a:prstGeom>
        </p:spPr>
      </p:pic>
    </p:spTree>
    <p:extLst>
      <p:ext uri="{BB962C8B-B14F-4D97-AF65-F5344CB8AC3E}">
        <p14:creationId xmlns:p14="http://schemas.microsoft.com/office/powerpoint/2010/main" val="85642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CD468-C978-45E3-9CB4-B428C4B73532}"/>
              </a:ext>
            </a:extLst>
          </p:cNvPr>
          <p:cNvPicPr>
            <a:picLocks noChangeAspect="1"/>
          </p:cNvPicPr>
          <p:nvPr/>
        </p:nvPicPr>
        <p:blipFill rotWithShape="1">
          <a:blip r:embed="rId2"/>
          <a:srcRect l="12535" r="21698" b="-1"/>
          <a:stretch/>
        </p:blipFill>
        <p:spPr>
          <a:xfrm>
            <a:off x="15" y="857257"/>
            <a:ext cx="5067636" cy="5143493"/>
          </a:xfrm>
          <a:prstGeom prst="rect">
            <a:avLst/>
          </a:prstGeom>
        </p:spPr>
      </p:pic>
      <p:sp>
        <p:nvSpPr>
          <p:cNvPr id="2" name="Título 1">
            <a:extLst>
              <a:ext uri="{FF2B5EF4-FFF2-40B4-BE49-F238E27FC236}">
                <a16:creationId xmlns:a16="http://schemas.microsoft.com/office/drawing/2014/main" id="{65605E4A-F4B2-4BA8-9C9E-EAB06845DF8B}"/>
              </a:ext>
            </a:extLst>
          </p:cNvPr>
          <p:cNvSpPr>
            <a:spLocks noGrp="1"/>
          </p:cNvSpPr>
          <p:nvPr>
            <p:ph type="ctrTitle"/>
          </p:nvPr>
        </p:nvSpPr>
        <p:spPr>
          <a:xfrm>
            <a:off x="5967919" y="2027077"/>
            <a:ext cx="2233711" cy="2351534"/>
          </a:xfrm>
        </p:spPr>
        <p:txBody>
          <a:bodyPr>
            <a:noAutofit/>
          </a:bodyPr>
          <a:lstStyle/>
          <a:p>
            <a:r>
              <a:rPr lang="es-ES" sz="2800" b="1" dirty="0">
                <a:effectLst>
                  <a:outerShdw blurRad="38100" dist="38100" dir="2700000" algn="tl">
                    <a:srgbClr val="000000">
                      <a:alpha val="43137"/>
                    </a:srgbClr>
                  </a:outerShdw>
                </a:effectLst>
              </a:rPr>
              <a:t>Los primeros en pasar el mensaje de Jesús</a:t>
            </a:r>
          </a:p>
        </p:txBody>
      </p:sp>
      <p:sp>
        <p:nvSpPr>
          <p:cNvPr id="3" name="Subtítulo 2">
            <a:extLst>
              <a:ext uri="{FF2B5EF4-FFF2-40B4-BE49-F238E27FC236}">
                <a16:creationId xmlns:a16="http://schemas.microsoft.com/office/drawing/2014/main" id="{8529E62E-C06F-4A4F-8E71-DBEBF5FFC8F3}"/>
              </a:ext>
            </a:extLst>
          </p:cNvPr>
          <p:cNvSpPr>
            <a:spLocks noGrp="1"/>
          </p:cNvSpPr>
          <p:nvPr>
            <p:ph type="subTitle" idx="1"/>
          </p:nvPr>
        </p:nvSpPr>
        <p:spPr>
          <a:xfrm>
            <a:off x="5621438" y="4489125"/>
            <a:ext cx="2785100" cy="744167"/>
          </a:xfrm>
        </p:spPr>
        <p:txBody>
          <a:bodyPr>
            <a:normAutofit/>
          </a:bodyPr>
          <a:lstStyle/>
          <a:p>
            <a:endParaRPr lang="es-ES" sz="1050" dirty="0"/>
          </a:p>
          <a:p>
            <a:r>
              <a:rPr lang="es-ES" sz="1650" b="1" dirty="0">
                <a:solidFill>
                  <a:schemeClr val="bg1"/>
                </a:solidFill>
                <a:effectLst>
                  <a:outerShdw blurRad="38100" dist="38100" dir="2700000" algn="tl">
                    <a:srgbClr val="000000">
                      <a:alpha val="43137"/>
                    </a:srgbClr>
                  </a:outerShdw>
                </a:effectLst>
              </a:rPr>
              <a:t>4.- Conclusión</a:t>
            </a:r>
            <a:endParaRPr lang="es-ES" sz="900" b="1" dirty="0">
              <a:solidFill>
                <a:schemeClr val="bg1"/>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7C5F46F-EB45-4E94-9B86-A516E450F6AD}"/>
              </a:ext>
            </a:extLst>
          </p:cNvPr>
          <p:cNvSpPr txBox="1"/>
          <p:nvPr/>
        </p:nvSpPr>
        <p:spPr>
          <a:xfrm>
            <a:off x="6116" y="1270239"/>
            <a:ext cx="5073012" cy="5078313"/>
          </a:xfrm>
          <a:prstGeom prst="rect">
            <a:avLst/>
          </a:prstGeom>
          <a:noFill/>
        </p:spPr>
        <p:txBody>
          <a:bodyPr wrap="square" rtlCol="0">
            <a:spAutoFit/>
          </a:bodyPr>
          <a:lstStyle/>
          <a:p>
            <a:pPr marL="342900" indent="-342900">
              <a:buFont typeface="+mj-lt"/>
              <a:buAutoNum type="arabicPeriod"/>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Nuevo Testamento no puede ser fácilmente «explicado» como un libro de leyendas inventadas por hombres crédulos y engañados, ni como la fabricación tardía de una iglesia decadente.</a:t>
            </a: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mj-lt"/>
              <a:buAutoNum type="arabicPeriod" startAt="2"/>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fe cristiana no es </a:t>
            </a:r>
            <a:r>
              <a:rPr lang="es-ES"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ciega.</a:t>
            </a:r>
          </a:p>
          <a:p>
            <a:pPr marL="342900" indent="-342900">
              <a:buFont typeface="+mj-lt"/>
              <a:buAutoNum type="arabicPeriod" startAt="2"/>
            </a:pPr>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mj-lt"/>
              <a:buAutoNum type="arabicPeriod" startAt="3"/>
            </a:pP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Fe no es un suicidio intelectual.</a:t>
            </a:r>
          </a:p>
          <a:p>
            <a:endPar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04860D4D-B3B3-4BC0-BA93-9CF423972789}"/>
              </a:ext>
            </a:extLst>
          </p:cNvPr>
          <p:cNvPicPr>
            <a:picLocks noChangeAspect="1"/>
          </p:cNvPicPr>
          <p:nvPr/>
        </p:nvPicPr>
        <p:blipFill>
          <a:blip r:embed="rId3"/>
          <a:stretch>
            <a:fillRect/>
          </a:stretch>
        </p:blipFill>
        <p:spPr>
          <a:xfrm>
            <a:off x="1219505" y="3692286"/>
            <a:ext cx="2409825" cy="1895475"/>
          </a:xfrm>
          <a:prstGeom prst="rect">
            <a:avLst/>
          </a:prstGeom>
        </p:spPr>
      </p:pic>
    </p:spTree>
    <p:extLst>
      <p:ext uri="{BB962C8B-B14F-4D97-AF65-F5344CB8AC3E}">
        <p14:creationId xmlns:p14="http://schemas.microsoft.com/office/powerpoint/2010/main" val="40662202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88</TotalTime>
  <Words>292</Words>
  <Application>Microsoft Office PowerPoint</Application>
  <PresentationFormat>Presentación en pantalla (4:3)</PresentationFormat>
  <Paragraphs>37</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Impact</vt:lpstr>
      <vt:lpstr>Verdana</vt:lpstr>
      <vt:lpstr>Evento principal</vt:lpstr>
      <vt:lpstr>Los primeros en pasar el mensaje de Jesús</vt:lpstr>
      <vt:lpstr>Los primeros en pasar el mensaje de Jesús</vt:lpstr>
      <vt:lpstr>Los primeros en pasar el mensaje de Jesús</vt:lpstr>
      <vt:lpstr>Los primeros en pasar el mensaje de Jesús</vt:lpstr>
      <vt:lpstr>Los primeros en pasar el mensaje de Jesús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primeros en pasar el mensaje de Jesús</dc:title>
  <dc:creator>Manuel de León de la Vega</dc:creator>
  <cp:lastModifiedBy>Manuel de León de la Vega</cp:lastModifiedBy>
  <cp:revision>10</cp:revision>
  <dcterms:created xsi:type="dcterms:W3CDTF">2019-08-26T10:17:27Z</dcterms:created>
  <dcterms:modified xsi:type="dcterms:W3CDTF">2019-08-26T17:14:07Z</dcterms:modified>
</cp:coreProperties>
</file>