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262" r:id="rId3"/>
    <p:sldId id="305" r:id="rId4"/>
    <p:sldId id="327" r:id="rId5"/>
    <p:sldId id="328" r:id="rId6"/>
    <p:sldId id="339" r:id="rId7"/>
    <p:sldId id="355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56" r:id="rId16"/>
    <p:sldId id="347" r:id="rId17"/>
    <p:sldId id="348" r:id="rId18"/>
    <p:sldId id="263" r:id="rId19"/>
    <p:sldId id="350" r:id="rId20"/>
    <p:sldId id="301" r:id="rId21"/>
    <p:sldId id="314" r:id="rId22"/>
    <p:sldId id="351" r:id="rId23"/>
    <p:sldId id="352" r:id="rId24"/>
    <p:sldId id="354" r:id="rId25"/>
    <p:sldId id="358" r:id="rId26"/>
    <p:sldId id="357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289" r:id="rId53"/>
    <p:sldId id="290" r:id="rId54"/>
    <p:sldId id="291" r:id="rId55"/>
    <p:sldId id="292" r:id="rId56"/>
    <p:sldId id="293" r:id="rId57"/>
    <p:sldId id="294" r:id="rId58"/>
    <p:sldId id="295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4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1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9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7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3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1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5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3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C0A4-4EBA-4749-B0A0-21A342A61499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2568-B260-4B8A-8B9B-30F41DEB73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4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70114" y="122319"/>
            <a:ext cx="1145177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spc="50" dirty="0" smtClean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EL MENSAJE DE JESÚS</a:t>
            </a:r>
            <a:endParaRPr lang="es-ES" sz="9600" b="1" spc="50" dirty="0">
              <a:ln w="0"/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1026" name="Picture 2" descr="Image result for sermon on the mou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35" y="1691979"/>
            <a:ext cx="8931765" cy="50241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366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344245" y="253257"/>
            <a:ext cx="5303520" cy="6260951"/>
          </a:xfrm>
          <a:prstGeom prst="wedgeRectCallout">
            <a:avLst>
              <a:gd name="adj1" fmla="val -21036"/>
              <a:gd name="adj2" fmla="val 49216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/>
              <a:t>Salieron Jesús y sus discípulos por las aldeas de </a:t>
            </a:r>
            <a:r>
              <a:rPr lang="es-ES" sz="2400" dirty="0" err="1"/>
              <a:t>Cesarea</a:t>
            </a:r>
            <a:r>
              <a:rPr lang="es-ES" sz="2400" dirty="0"/>
              <a:t> de Filipo. Y en el camino preguntó a sus discípulos, diciéndoles: ¿Quién dicen los hombres que soy yo?</a:t>
            </a:r>
          </a:p>
          <a:p>
            <a:r>
              <a:rPr lang="es-ES" sz="2400" dirty="0" smtClean="0"/>
              <a:t>Ellos </a:t>
            </a:r>
            <a:r>
              <a:rPr lang="es-ES" sz="2400" dirty="0"/>
              <a:t>respondieron: Unos, Juan el Bautista; otros, Elías; y otros, alguno de los profetas.</a:t>
            </a:r>
          </a:p>
          <a:p>
            <a:r>
              <a:rPr lang="es-ES" sz="2400" dirty="0" smtClean="0"/>
              <a:t>Entonces </a:t>
            </a:r>
            <a:r>
              <a:rPr lang="es-ES" sz="2400" dirty="0"/>
              <a:t>él les dijo: Y vosotros, ¿quién decís que soy? Respondiendo Pedro, le dijo: </a:t>
            </a:r>
            <a:r>
              <a:rPr lang="es-ES" sz="2400" dirty="0">
                <a:solidFill>
                  <a:srgbClr val="00B0F0"/>
                </a:solidFill>
              </a:rPr>
              <a:t>Tú eres el Cristo</a:t>
            </a:r>
            <a:r>
              <a:rPr lang="es-ES" sz="2400" dirty="0"/>
              <a:t>.</a:t>
            </a:r>
          </a:p>
          <a:p>
            <a:r>
              <a:rPr lang="es-ES" sz="2400" dirty="0" smtClean="0"/>
              <a:t>Pero </a:t>
            </a:r>
            <a:r>
              <a:rPr lang="es-ES" sz="2400" dirty="0">
                <a:solidFill>
                  <a:srgbClr val="00B0F0"/>
                </a:solidFill>
              </a:rPr>
              <a:t>él les mandó que no dijesen esto de él a ninguno</a:t>
            </a:r>
            <a:r>
              <a:rPr lang="es-ES" sz="2400" dirty="0" smtClean="0"/>
              <a:t>.</a:t>
            </a:r>
          </a:p>
          <a:p>
            <a:r>
              <a:rPr lang="es-ES" sz="2400" dirty="0"/>
              <a:t> </a:t>
            </a:r>
            <a:r>
              <a:rPr lang="es-ES" sz="2400" dirty="0" smtClean="0"/>
              <a:t>                            (Marcos 8: 27-30)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9057251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344245" y="253257"/>
            <a:ext cx="5303520" cy="6260951"/>
          </a:xfrm>
          <a:prstGeom prst="wedgeRectCallout">
            <a:avLst>
              <a:gd name="adj1" fmla="val -21036"/>
              <a:gd name="adj2" fmla="val 49216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/>
              <a:t>Salieron Jesús y sus discípulos por las aldeas de </a:t>
            </a:r>
            <a:r>
              <a:rPr lang="es-ES" sz="2400" dirty="0" err="1"/>
              <a:t>Cesarea</a:t>
            </a:r>
            <a:r>
              <a:rPr lang="es-ES" sz="2400" dirty="0"/>
              <a:t> de Filipo. Y en el camino preguntó a sus discípulos, diciéndoles: ¿Quién dicen los hombres que soy yo?</a:t>
            </a:r>
          </a:p>
          <a:p>
            <a:r>
              <a:rPr lang="es-ES" sz="2400" dirty="0" smtClean="0"/>
              <a:t>Ellos </a:t>
            </a:r>
            <a:r>
              <a:rPr lang="es-ES" sz="2400" dirty="0"/>
              <a:t>respondieron: Unos, Juan el Bautista; otros, Elías; y otros, alguno de los profetas.</a:t>
            </a:r>
          </a:p>
          <a:p>
            <a:r>
              <a:rPr lang="es-ES" sz="2400" dirty="0" smtClean="0"/>
              <a:t>Entonces </a:t>
            </a:r>
            <a:r>
              <a:rPr lang="es-ES" sz="2400" dirty="0"/>
              <a:t>él les dijo: Y vosotros, ¿quién decís que soy? Respondiendo Pedro, le dijo: </a:t>
            </a:r>
            <a:r>
              <a:rPr lang="es-ES" sz="2400" dirty="0">
                <a:solidFill>
                  <a:srgbClr val="00B0F0"/>
                </a:solidFill>
              </a:rPr>
              <a:t>Tú eres el Cristo</a:t>
            </a:r>
            <a:r>
              <a:rPr lang="es-ES" sz="2400" dirty="0"/>
              <a:t>.</a:t>
            </a:r>
          </a:p>
          <a:p>
            <a:r>
              <a:rPr lang="es-ES" sz="2400" dirty="0" smtClean="0"/>
              <a:t>Pero </a:t>
            </a:r>
            <a:r>
              <a:rPr lang="es-ES" sz="2400" dirty="0">
                <a:solidFill>
                  <a:srgbClr val="00B0F0"/>
                </a:solidFill>
              </a:rPr>
              <a:t>él les mandó que no dijesen esto de él a ninguno</a:t>
            </a:r>
            <a:r>
              <a:rPr lang="es-ES" sz="2400" dirty="0" smtClean="0"/>
              <a:t>.</a:t>
            </a:r>
          </a:p>
          <a:p>
            <a:r>
              <a:rPr lang="es-ES" sz="2400" dirty="0"/>
              <a:t> </a:t>
            </a:r>
            <a:r>
              <a:rPr lang="es-ES" sz="2400" dirty="0" smtClean="0"/>
              <a:t>                            (Marcos 8: 27-30)</a:t>
            </a:r>
            <a:endParaRPr lang="es-ES" sz="2400" dirty="0"/>
          </a:p>
        </p:txBody>
      </p:sp>
      <p:sp>
        <p:nvSpPr>
          <p:cNvPr id="8" name="Llamada rectangular 7"/>
          <p:cNvSpPr/>
          <p:nvPr/>
        </p:nvSpPr>
        <p:spPr>
          <a:xfrm>
            <a:off x="6268122" y="253257"/>
            <a:ext cx="5303520" cy="6260951"/>
          </a:xfrm>
          <a:prstGeom prst="wedgeRectCallout">
            <a:avLst>
              <a:gd name="adj1" fmla="val -21036"/>
              <a:gd name="adj2" fmla="val 49216"/>
            </a:avLst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Viniendo Jesús a la región de </a:t>
            </a:r>
            <a:r>
              <a:rPr lang="es-ES" dirty="0" err="1"/>
              <a:t>Cesarea</a:t>
            </a:r>
            <a:r>
              <a:rPr lang="es-ES" dirty="0"/>
              <a:t> de Filipo, preguntó a sus discípulos, diciendo: ¿Quién dicen los hombres que es el Hijo del Hombre</a:t>
            </a:r>
            <a:r>
              <a:rPr lang="es-ES" dirty="0" smtClean="0"/>
              <a:t>? Ellos </a:t>
            </a:r>
            <a:r>
              <a:rPr lang="es-ES" dirty="0"/>
              <a:t>dijeron: Unos, Juan el Bautista; otros, Elías; y otros, Jeremías, o alguno de los profetas</a:t>
            </a:r>
            <a:r>
              <a:rPr lang="es-ES" dirty="0" smtClean="0"/>
              <a:t>. El </a:t>
            </a:r>
            <a:r>
              <a:rPr lang="es-ES" dirty="0"/>
              <a:t>les dijo: Y vosotros, ¿quién decís que soy yo</a:t>
            </a:r>
            <a:r>
              <a:rPr lang="es-ES" dirty="0" smtClean="0"/>
              <a:t>? Respondiendo </a:t>
            </a:r>
            <a:r>
              <a:rPr lang="es-ES" dirty="0"/>
              <a:t>Simón Pedro, dijo: </a:t>
            </a:r>
            <a:r>
              <a:rPr lang="es-ES" sz="2400" dirty="0">
                <a:solidFill>
                  <a:srgbClr val="00B0F0"/>
                </a:solidFill>
              </a:rPr>
              <a:t>Tú eres el Cristo, el Hijo del Dios viviente.</a:t>
            </a:r>
          </a:p>
          <a:p>
            <a:r>
              <a:rPr lang="es-ES" dirty="0" smtClean="0"/>
              <a:t>Entonces </a:t>
            </a:r>
            <a:r>
              <a:rPr lang="es-ES" dirty="0"/>
              <a:t>le respondió Jesús: </a:t>
            </a:r>
            <a:r>
              <a:rPr lang="es-ES" sz="2400" dirty="0">
                <a:solidFill>
                  <a:srgbClr val="00B0F0"/>
                </a:solidFill>
              </a:rPr>
              <a:t>Bienaventurado eres, Simón, hijo de Jonás, porque no te lo reveló carne ni sangre, sino mi Padre que está en los cielos.</a:t>
            </a:r>
          </a:p>
          <a:p>
            <a:r>
              <a:rPr lang="es-ES" dirty="0" smtClean="0"/>
              <a:t>Y </a:t>
            </a:r>
            <a:r>
              <a:rPr lang="es-ES" dirty="0"/>
              <a:t>yo también te digo, que tú eres </a:t>
            </a:r>
            <a:r>
              <a:rPr lang="es-ES" dirty="0" smtClean="0"/>
              <a:t>Pedro,</a:t>
            </a:r>
            <a:r>
              <a:rPr lang="es-ES" baseline="30000" dirty="0"/>
              <a:t> </a:t>
            </a:r>
            <a:r>
              <a:rPr lang="es-ES" dirty="0" smtClean="0"/>
              <a:t>y </a:t>
            </a:r>
            <a:r>
              <a:rPr lang="es-ES" dirty="0"/>
              <a:t>sobre esta </a:t>
            </a:r>
            <a:r>
              <a:rPr lang="es-ES" dirty="0" smtClean="0"/>
              <a:t>roca</a:t>
            </a:r>
            <a:r>
              <a:rPr lang="es-ES" baseline="30000" dirty="0"/>
              <a:t> </a:t>
            </a:r>
            <a:r>
              <a:rPr lang="es-ES" dirty="0" smtClean="0"/>
              <a:t>edificaré </a:t>
            </a:r>
            <a:r>
              <a:rPr lang="es-ES" dirty="0"/>
              <a:t>mi iglesia; y las puertas del Hades no prevalecerán contra ella</a:t>
            </a:r>
            <a:r>
              <a:rPr lang="es-ES" dirty="0" smtClean="0"/>
              <a:t>. Y </a:t>
            </a:r>
            <a:r>
              <a:rPr lang="es-ES" dirty="0"/>
              <a:t>a ti te daré las llaves del reino de los cielos; y todo lo que atares en la tierra será atado en los cielos; y todo lo que desatares en la tierra será desatado en los cielos.</a:t>
            </a:r>
          </a:p>
          <a:p>
            <a:r>
              <a:rPr lang="es-ES" dirty="0" smtClean="0"/>
              <a:t>Entonces </a:t>
            </a:r>
            <a:r>
              <a:rPr lang="es-ES" sz="2400" dirty="0">
                <a:solidFill>
                  <a:srgbClr val="00B0F0"/>
                </a:solidFill>
              </a:rPr>
              <a:t>mandó a sus discípulos que a nadie dijesen que él era Jesús el Cristo</a:t>
            </a:r>
            <a:r>
              <a:rPr lang="es-ES" dirty="0" smtClean="0">
                <a:solidFill>
                  <a:srgbClr val="FFFF85"/>
                </a:solidFill>
              </a:rPr>
              <a:t>.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                                 (Mateo 16: 13 -20)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8774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Mesías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VIOLENCIA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Hombre: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811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Mesías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VIOLENCIA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Hombre:</a:t>
            </a:r>
          </a:p>
          <a:p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PAZ</a:t>
            </a:r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860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Mesías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VIOLENCIA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SANTIDAD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Hombre:</a:t>
            </a:r>
          </a:p>
          <a:p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PAZ</a:t>
            </a:r>
          </a:p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0018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Mesías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VIOLENCIA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SANTIDAD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Hombre:</a:t>
            </a:r>
          </a:p>
          <a:p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PAZ</a:t>
            </a:r>
          </a:p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MISERICORDIA</a:t>
            </a:r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4159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5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387275" y="1315348"/>
            <a:ext cx="5303520" cy="4136768"/>
          </a:xfrm>
          <a:prstGeom prst="wedgeRectCallout">
            <a:avLst>
              <a:gd name="adj1" fmla="val -21036"/>
              <a:gd name="adj2" fmla="val 49216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Sed, pues, vosotros </a:t>
            </a:r>
            <a:r>
              <a:rPr lang="es-ES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perfectos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, como vuestro Padre que está en los cielos es perfecto.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</a:p>
          <a:p>
            <a:r>
              <a:rPr lang="es-ES" sz="2400" dirty="0"/>
              <a:t> </a:t>
            </a:r>
            <a:r>
              <a:rPr lang="es-ES" sz="2400" dirty="0" smtClean="0"/>
              <a:t>                            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(Mateo 5 :48</a:t>
            </a:r>
            <a:r>
              <a:rPr lang="es-ES" sz="2400" dirty="0" smtClean="0"/>
              <a:t>)</a:t>
            </a:r>
            <a:endParaRPr lang="es-ES" sz="2400" dirty="0"/>
          </a:p>
        </p:txBody>
      </p:sp>
      <p:sp>
        <p:nvSpPr>
          <p:cNvPr id="8" name="Llamada rectangular 7"/>
          <p:cNvSpPr/>
          <p:nvPr/>
        </p:nvSpPr>
        <p:spPr>
          <a:xfrm>
            <a:off x="6289637" y="1315347"/>
            <a:ext cx="5303520" cy="4136769"/>
          </a:xfrm>
          <a:prstGeom prst="wedgeRectCallout">
            <a:avLst>
              <a:gd name="adj1" fmla="val -21036"/>
              <a:gd name="adj2" fmla="val 49216"/>
            </a:avLst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Sed, pues, </a:t>
            </a:r>
            <a:r>
              <a:rPr lang="es-ES" sz="3600" dirty="0" smtClean="0">
                <a:solidFill>
                  <a:srgbClr val="FFF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misericordiosos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como también vuestro Padre es misericordioso</a:t>
            </a:r>
          </a:p>
          <a:p>
            <a:r>
              <a:rPr lang="es-ES" dirty="0" smtClean="0"/>
              <a:t>                                        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(Lucas 6: 36)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1266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mensaje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venganza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violencia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Misericordia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que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santidad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820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lamada rectangular 4"/>
          <p:cNvSpPr/>
          <p:nvPr/>
        </p:nvSpPr>
        <p:spPr>
          <a:xfrm>
            <a:off x="1600200" y="238547"/>
            <a:ext cx="8980714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REINO DE DIOS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228600" y="2713835"/>
            <a:ext cx="11625943" cy="1592256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Espiritual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Dios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cargo,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control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personal…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3869872" y="1451444"/>
            <a:ext cx="3744685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SIGNIFICADO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6270171" y="3080657"/>
            <a:ext cx="489858" cy="303076"/>
          </a:xfrm>
          <a:prstGeom prst="straightConnector1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6270171" y="3581309"/>
            <a:ext cx="489858" cy="295476"/>
          </a:xfrm>
          <a:prstGeom prst="straightConnector1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0920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lamada rectangular 4"/>
          <p:cNvSpPr/>
          <p:nvPr/>
        </p:nvSpPr>
        <p:spPr>
          <a:xfrm>
            <a:off x="1600200" y="238547"/>
            <a:ext cx="8980714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REINO DE DIOS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228600" y="2713835"/>
            <a:ext cx="11625943" cy="1592256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Espiritual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Dios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cargo,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control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personal…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3869872" y="1451444"/>
            <a:ext cx="3744685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SIGNIFICADO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6270171" y="3080657"/>
            <a:ext cx="489858" cy="303076"/>
          </a:xfrm>
          <a:prstGeom prst="straightConnector1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6270171" y="3581309"/>
            <a:ext cx="489858" cy="295476"/>
          </a:xfrm>
          <a:prstGeom prst="straightConnector1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lamada rectangular 9"/>
          <p:cNvSpPr/>
          <p:nvPr/>
        </p:nvSpPr>
        <p:spPr>
          <a:xfrm>
            <a:off x="849692" y="4439036"/>
            <a:ext cx="2824843" cy="800685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endParaRPr lang="es-ES" sz="4000" b="1" spc="5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6379284" y="4431326"/>
            <a:ext cx="4881987" cy="816107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Tierra</a:t>
            </a: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lamada rectangular 11"/>
          <p:cNvSpPr/>
          <p:nvPr/>
        </p:nvSpPr>
        <p:spPr>
          <a:xfrm>
            <a:off x="849692" y="5657557"/>
            <a:ext cx="2824843" cy="800685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CUÁNDO</a:t>
            </a:r>
            <a:endParaRPr lang="es-ES" sz="4000" b="1" spc="5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lamada rectangular 14"/>
          <p:cNvSpPr/>
          <p:nvPr/>
        </p:nvSpPr>
        <p:spPr>
          <a:xfrm>
            <a:off x="6379283" y="5639023"/>
            <a:ext cx="4881987" cy="816107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304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741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lamada rectangular 4"/>
          <p:cNvSpPr/>
          <p:nvPr/>
        </p:nvSpPr>
        <p:spPr>
          <a:xfrm>
            <a:off x="1600200" y="238547"/>
            <a:ext cx="8980714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REINO DE DIOS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277582" y="3195063"/>
            <a:ext cx="11625943" cy="349102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LOS SERES HUMANOS</a:t>
            </a:r>
          </a:p>
          <a:p>
            <a:pPr algn="ctr"/>
            <a:r>
              <a:rPr lang="es-ES" sz="3600" dirty="0"/>
              <a:t>L</a:t>
            </a:r>
            <a:r>
              <a:rPr lang="es-ES" sz="3600" dirty="0" smtClean="0"/>
              <a:t>os </a:t>
            </a:r>
            <a:r>
              <a:rPr lang="es-ES" sz="3600" dirty="0"/>
              <a:t>extranjeros, los enemigos, aquellos que la religión excluye, los que supuestamente no pertenecen al reino, los pecadores, los inmundos, los intocables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2198910" y="1716805"/>
            <a:ext cx="7783285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QUIÉN FORMA PARTE</a:t>
            </a:r>
            <a:endParaRPr lang="es-ES" sz="4000" b="1" spc="50" dirty="0">
              <a:ln w="0"/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266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</a:t>
            </a:r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mensaje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125888"/>
            <a:ext cx="5618141" cy="4732111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somos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reino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vive de forma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distinta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Tierra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6403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mensaje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somos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venganza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vive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forma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distinta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Tierra</a:t>
            </a:r>
          </a:p>
          <a:p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violencia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Misericordia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que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santidad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446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207075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lamada rectangular 4"/>
          <p:cNvSpPr/>
          <p:nvPr/>
        </p:nvSpPr>
        <p:spPr>
          <a:xfrm>
            <a:off x="168998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baseline="30000" dirty="0"/>
              <a:t> </a:t>
            </a:r>
            <a:r>
              <a:rPr lang="es-ES" sz="1600" dirty="0"/>
              <a:t>Los fariseos se reunieron al saber que Jesús había hecho callar a los saduceos, </a:t>
            </a:r>
            <a:r>
              <a:rPr lang="es-ES" sz="1600" dirty="0" smtClean="0"/>
              <a:t>y </a:t>
            </a:r>
            <a:r>
              <a:rPr lang="es-ES" sz="1600" dirty="0"/>
              <a:t>uno, que era maestro de la ley, para tenderle una trampa, le preguntó:</a:t>
            </a:r>
          </a:p>
          <a:p>
            <a:r>
              <a:rPr lang="es-ES" sz="1600" b="1" baseline="30000" dirty="0"/>
              <a:t> </a:t>
            </a:r>
            <a:r>
              <a:rPr lang="es-ES" sz="1600" dirty="0"/>
              <a:t>—Maestro, </a:t>
            </a:r>
            <a:r>
              <a:rPr lang="es-ES" sz="2400" dirty="0">
                <a:solidFill>
                  <a:srgbClr val="FFFF85"/>
                </a:solidFill>
              </a:rPr>
              <a:t>¿cuál es el mandamiento más importante de la ley?</a:t>
            </a:r>
          </a:p>
          <a:p>
            <a:r>
              <a:rPr lang="es-ES" sz="1600" dirty="0" smtClean="0"/>
              <a:t>Jesús </a:t>
            </a:r>
            <a:r>
              <a:rPr lang="es-ES" sz="1600" dirty="0"/>
              <a:t>le dijo:</a:t>
            </a:r>
          </a:p>
          <a:p>
            <a:r>
              <a:rPr lang="es-ES" sz="1600" dirty="0"/>
              <a:t>—“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600" dirty="0"/>
              <a:t>con todo tu corazón, con toda tu alma y con toda tu mente.” </a:t>
            </a:r>
            <a:r>
              <a:rPr lang="es-ES" sz="1600" b="1" baseline="30000" dirty="0"/>
              <a:t>38 </a:t>
            </a:r>
            <a:r>
              <a:rPr lang="es-ES" sz="1600" dirty="0"/>
              <a:t>Éste es el más importante y el primero de los mandamientos. </a:t>
            </a:r>
            <a:r>
              <a:rPr lang="es-ES" sz="1600" dirty="0" smtClean="0"/>
              <a:t>Pero </a:t>
            </a:r>
            <a:r>
              <a:rPr lang="es-ES" sz="1600" dirty="0"/>
              <a:t>hay un segundo, parecido a éste; dice: </a:t>
            </a:r>
            <a:r>
              <a:rPr lang="es-ES" sz="1600" dirty="0">
                <a:solidFill>
                  <a:srgbClr val="FFFF00"/>
                </a:solidFill>
              </a:rPr>
              <a:t>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600" dirty="0">
                <a:solidFill>
                  <a:srgbClr val="FFFF85"/>
                </a:solidFill>
              </a:rPr>
              <a:t>.”</a:t>
            </a:r>
            <a:r>
              <a:rPr lang="es-ES" sz="1600" dirty="0"/>
              <a:t> </a:t>
            </a:r>
            <a:r>
              <a:rPr lang="es-ES" sz="1600" b="1" baseline="30000" dirty="0">
                <a:solidFill>
                  <a:schemeClr val="bg1"/>
                </a:solidFill>
              </a:rPr>
              <a:t> </a:t>
            </a:r>
            <a:r>
              <a:rPr lang="es-ES" sz="1600" dirty="0">
                <a:solidFill>
                  <a:schemeClr val="bg1"/>
                </a:solidFill>
              </a:rPr>
              <a:t>En estos dos mandamientos se basan toda la ley y los profetas</a:t>
            </a:r>
            <a:r>
              <a:rPr lang="es-ES" sz="1600" dirty="0" smtClean="0">
                <a:solidFill>
                  <a:schemeClr val="bg1"/>
                </a:solidFill>
              </a:rPr>
              <a:t>. (Mateo 22: 34 -40)</a:t>
            </a:r>
            <a:endParaRPr lang="es-ES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4176665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baseline="30000" dirty="0"/>
              <a:t> </a:t>
            </a:r>
            <a:r>
              <a:rPr lang="es-ES" sz="1200" dirty="0"/>
              <a:t>Al ver que Jesús les había contestado bien, uno de los maestros de la ley, que los había oído discutir, se acercó a él y le preguntó:</a:t>
            </a:r>
          </a:p>
          <a:p>
            <a:r>
              <a:rPr lang="es-ES" sz="1200" dirty="0">
                <a:solidFill>
                  <a:schemeClr val="bg1"/>
                </a:solidFill>
              </a:rPr>
              <a:t>—¿Cuál es el primero de todos los mandamientos?</a:t>
            </a:r>
          </a:p>
          <a:p>
            <a:r>
              <a:rPr lang="es-ES" sz="1200" b="1" baseline="30000" dirty="0"/>
              <a:t> </a:t>
            </a:r>
            <a:r>
              <a:rPr lang="es-ES" sz="1200" dirty="0"/>
              <a:t>Jesús le contestó:</a:t>
            </a:r>
          </a:p>
          <a:p>
            <a:r>
              <a:rPr lang="es-ES" sz="1200" dirty="0"/>
              <a:t>—El </a:t>
            </a:r>
            <a:r>
              <a:rPr lang="es-ES" sz="2400" dirty="0">
                <a:solidFill>
                  <a:srgbClr val="FFFF85"/>
                </a:solidFill>
              </a:rPr>
              <a:t>primer mandamiento </a:t>
            </a:r>
            <a:r>
              <a:rPr lang="es-ES" sz="1200" dirty="0"/>
              <a:t>de todos es: “</a:t>
            </a:r>
            <a:r>
              <a:rPr lang="es-ES" sz="2400" dirty="0">
                <a:solidFill>
                  <a:srgbClr val="FFFF85"/>
                </a:solidFill>
              </a:rPr>
              <a:t>Oye, Israel: el Señor nuestro Dios es el único Señor</a:t>
            </a:r>
            <a:r>
              <a:rPr lang="es-ES" sz="2400" dirty="0" smtClean="0">
                <a:solidFill>
                  <a:srgbClr val="FFFF85"/>
                </a:solidFill>
              </a:rPr>
              <a:t>. </a:t>
            </a:r>
            <a:r>
              <a:rPr lang="es-ES" sz="2400" b="1" baseline="30000" dirty="0">
                <a:solidFill>
                  <a:srgbClr val="FFFF85"/>
                </a:solidFill>
              </a:rPr>
              <a:t> 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200" dirty="0"/>
              <a:t>con todo tu corazón, con toda tu alma, con toda tu mente y con todas tus fuerzas</a:t>
            </a:r>
            <a:r>
              <a:rPr lang="es-ES" sz="1200" dirty="0" smtClean="0"/>
              <a:t>.” Pero </a:t>
            </a:r>
            <a:r>
              <a:rPr lang="es-ES" sz="1200" dirty="0"/>
              <a:t>hay un segundo: 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200" dirty="0">
                <a:solidFill>
                  <a:srgbClr val="FFFF00"/>
                </a:solidFill>
              </a:rPr>
              <a:t>.</a:t>
            </a:r>
            <a:r>
              <a:rPr lang="es-ES" sz="1200" dirty="0"/>
              <a:t>” Ningún mandamiento es más importante que éstos.</a:t>
            </a:r>
          </a:p>
          <a:p>
            <a:r>
              <a:rPr lang="es-ES" sz="1200" b="1" baseline="30000" dirty="0"/>
              <a:t> </a:t>
            </a:r>
            <a:r>
              <a:rPr lang="es-ES" sz="1200" dirty="0"/>
              <a:t>El maestro de la ley le dijo:</a:t>
            </a:r>
          </a:p>
          <a:p>
            <a:r>
              <a:rPr lang="es-ES" sz="1200" dirty="0"/>
              <a:t>—Muy bien, Maestro. Es verdad lo que dices: hay un solo Dios, y no hay otro fuera de él. </a:t>
            </a:r>
            <a:r>
              <a:rPr lang="es-ES" sz="1200" dirty="0" smtClean="0"/>
              <a:t>Y </a:t>
            </a:r>
            <a:r>
              <a:rPr lang="es-ES" sz="1200" dirty="0"/>
              <a:t>amar a Dios con todo el corazón, con todo el entendimiento y con todas las fuerzas, y amar al prójimo como a uno mismo, vale más que todos los holocaustos y todos los sacrificios que se queman en el altar.</a:t>
            </a:r>
          </a:p>
          <a:p>
            <a:r>
              <a:rPr lang="es-ES" sz="1200" dirty="0" smtClean="0"/>
              <a:t>Al </a:t>
            </a:r>
            <a:r>
              <a:rPr lang="es-ES" sz="1200" dirty="0"/>
              <a:t>ver Jesús que el maestro de la ley había contestado con buen sentido, le dijo:</a:t>
            </a:r>
          </a:p>
          <a:p>
            <a:r>
              <a:rPr lang="es-ES" sz="1200" dirty="0"/>
              <a:t>—</a:t>
            </a:r>
            <a:r>
              <a:rPr lang="es-ES" sz="1200" dirty="0">
                <a:solidFill>
                  <a:schemeClr val="bg1"/>
                </a:solidFill>
              </a:rPr>
              <a:t>No estás lejos del reino de Dios</a:t>
            </a:r>
            <a:r>
              <a:rPr lang="es-ES" sz="1200" dirty="0" smtClean="0">
                <a:solidFill>
                  <a:schemeClr val="bg1"/>
                </a:solidFill>
              </a:rPr>
              <a:t>. (Marcos 12: 28-34)</a:t>
            </a:r>
            <a:endParaRPr lang="es-E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8253741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dirty="0"/>
              <a:t>Un maestro de la ley fue a hablar con Jesús, y para ponerlo a prueba le preguntó:</a:t>
            </a:r>
          </a:p>
          <a:p>
            <a:r>
              <a:rPr lang="es-ES" sz="1200" dirty="0"/>
              <a:t>—Maestro, </a:t>
            </a:r>
            <a:r>
              <a:rPr lang="es-ES" sz="1200" dirty="0">
                <a:solidFill>
                  <a:schemeClr val="bg1"/>
                </a:solidFill>
              </a:rPr>
              <a:t>¿qué debo hacer para alcanzar la vida eterna?</a:t>
            </a:r>
          </a:p>
          <a:p>
            <a:r>
              <a:rPr lang="es-ES" sz="1200" dirty="0" smtClean="0"/>
              <a:t>Jesús </a:t>
            </a:r>
            <a:r>
              <a:rPr lang="es-ES" sz="1200" dirty="0"/>
              <a:t>le contestó:</a:t>
            </a:r>
          </a:p>
          <a:p>
            <a:r>
              <a:rPr lang="es-ES" sz="1200" dirty="0"/>
              <a:t>—¿Qué está escrito en la ley? ¿Qué es lo que lees?</a:t>
            </a:r>
          </a:p>
          <a:p>
            <a:r>
              <a:rPr lang="es-ES" sz="1200" dirty="0" smtClean="0"/>
              <a:t>El </a:t>
            </a:r>
            <a:r>
              <a:rPr lang="es-ES" sz="1200" dirty="0"/>
              <a:t>maestro de la ley contestó:</a:t>
            </a:r>
          </a:p>
          <a:p>
            <a:r>
              <a:rPr lang="es-ES" sz="1200" dirty="0"/>
              <a:t>—“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200" dirty="0"/>
              <a:t>con todo tu corazón, con toda tu alma, con todas tus fuerzas y con toda tu mente”; y, 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200" dirty="0"/>
              <a:t>.”</a:t>
            </a:r>
          </a:p>
          <a:p>
            <a:r>
              <a:rPr lang="es-ES" sz="1200" b="1" baseline="30000" dirty="0"/>
              <a:t> </a:t>
            </a:r>
            <a:r>
              <a:rPr lang="es-ES" sz="1200" dirty="0"/>
              <a:t>Jesús le dijo:</a:t>
            </a:r>
          </a:p>
          <a:p>
            <a:r>
              <a:rPr lang="es-ES" sz="1200" dirty="0"/>
              <a:t>—Has contestado bien. Si haces eso, tendrás la vida.</a:t>
            </a:r>
          </a:p>
          <a:p>
            <a:r>
              <a:rPr lang="es-ES" sz="1200" dirty="0" smtClean="0"/>
              <a:t>Pero </a:t>
            </a:r>
            <a:r>
              <a:rPr lang="es-ES" sz="1200" dirty="0"/>
              <a:t>el maestro de la ley, queriendo justificar su pregunta, dijo a Jesús:</a:t>
            </a:r>
          </a:p>
          <a:p>
            <a:r>
              <a:rPr lang="es-ES" sz="1200" dirty="0">
                <a:solidFill>
                  <a:schemeClr val="bg1"/>
                </a:solidFill>
              </a:rPr>
              <a:t>—¿Y quién es mi prójimo?</a:t>
            </a:r>
          </a:p>
          <a:p>
            <a:r>
              <a:rPr lang="es-ES" sz="1200" dirty="0" smtClean="0"/>
              <a:t>Jesús </a:t>
            </a:r>
            <a:r>
              <a:rPr lang="es-ES" sz="1200" dirty="0"/>
              <a:t>entonces le contestó</a:t>
            </a:r>
            <a:r>
              <a:rPr lang="es-ES" sz="1200" dirty="0" smtClean="0"/>
              <a:t>: (Parábola del buen Samaritano)</a:t>
            </a:r>
          </a:p>
          <a:p>
            <a:r>
              <a:rPr lang="es-ES" sz="1200" dirty="0"/>
              <a:t> </a:t>
            </a:r>
            <a:r>
              <a:rPr lang="es-ES" sz="1200" dirty="0" smtClean="0"/>
              <a:t>     (Lucas 10: 25-37)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3751052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207075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lamada rectangular 4"/>
          <p:cNvSpPr/>
          <p:nvPr/>
        </p:nvSpPr>
        <p:spPr>
          <a:xfrm>
            <a:off x="168998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baseline="30000" dirty="0"/>
              <a:t> </a:t>
            </a:r>
            <a:r>
              <a:rPr lang="es-ES" sz="1600" dirty="0"/>
              <a:t>Los fariseos se reunieron al saber que Jesús había hecho callar a los saduceos, </a:t>
            </a:r>
            <a:r>
              <a:rPr lang="es-ES" sz="1600" dirty="0" smtClean="0"/>
              <a:t>y </a:t>
            </a:r>
            <a:r>
              <a:rPr lang="es-ES" sz="1600" dirty="0"/>
              <a:t>uno, que era maestro de la ley, para tenderle una trampa, le preguntó:</a:t>
            </a:r>
          </a:p>
          <a:p>
            <a:r>
              <a:rPr lang="es-ES" sz="1600" b="1" baseline="30000" dirty="0"/>
              <a:t> </a:t>
            </a:r>
            <a:r>
              <a:rPr lang="es-ES" sz="1600" dirty="0"/>
              <a:t>—Maestro, </a:t>
            </a:r>
            <a:r>
              <a:rPr lang="es-ES" sz="2400" dirty="0">
                <a:solidFill>
                  <a:srgbClr val="FFFF85"/>
                </a:solidFill>
              </a:rPr>
              <a:t>¿cuál es el mandamiento más importante de la ley?</a:t>
            </a:r>
          </a:p>
          <a:p>
            <a:r>
              <a:rPr lang="es-ES" sz="1600" dirty="0" smtClean="0"/>
              <a:t>Jesús </a:t>
            </a:r>
            <a:r>
              <a:rPr lang="es-ES" sz="1600" dirty="0"/>
              <a:t>le dijo:</a:t>
            </a:r>
          </a:p>
          <a:p>
            <a:r>
              <a:rPr lang="es-ES" sz="1600" dirty="0"/>
              <a:t>—“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600" dirty="0"/>
              <a:t>con todo tu corazón, con toda tu alma y con toda tu mente.” </a:t>
            </a:r>
            <a:r>
              <a:rPr lang="es-ES" sz="1600" b="1" baseline="30000" dirty="0"/>
              <a:t>38 </a:t>
            </a:r>
            <a:r>
              <a:rPr lang="es-ES" sz="1600" dirty="0"/>
              <a:t>Éste es el más importante y el primero de los mandamientos. </a:t>
            </a:r>
            <a:r>
              <a:rPr lang="es-ES" sz="1600" dirty="0" smtClean="0"/>
              <a:t>Pero </a:t>
            </a:r>
            <a:r>
              <a:rPr lang="es-ES" sz="1600" dirty="0"/>
              <a:t>hay un segundo, parecido a éste; dice: </a:t>
            </a:r>
            <a:r>
              <a:rPr lang="es-ES" sz="1600" dirty="0">
                <a:solidFill>
                  <a:srgbClr val="FFFF00"/>
                </a:solidFill>
              </a:rPr>
              <a:t>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600" dirty="0">
                <a:solidFill>
                  <a:srgbClr val="FFFF85"/>
                </a:solidFill>
              </a:rPr>
              <a:t>.”</a:t>
            </a:r>
            <a:r>
              <a:rPr lang="es-ES" sz="1600" dirty="0"/>
              <a:t> </a:t>
            </a:r>
            <a:r>
              <a:rPr lang="es-ES" sz="1600" b="1" baseline="30000" dirty="0">
                <a:solidFill>
                  <a:schemeClr val="bg1"/>
                </a:solidFill>
              </a:rPr>
              <a:t> </a:t>
            </a:r>
            <a:r>
              <a:rPr lang="es-ES" sz="2800" dirty="0">
                <a:solidFill>
                  <a:srgbClr val="00B0F0"/>
                </a:solidFill>
              </a:rPr>
              <a:t>En estos dos mandamientos se basan toda la ley y los profetas</a:t>
            </a:r>
            <a:r>
              <a:rPr lang="es-ES" sz="1600" dirty="0" smtClean="0">
                <a:solidFill>
                  <a:schemeClr val="bg1"/>
                </a:solidFill>
              </a:rPr>
              <a:t>. (Mateo 22: 34 -40)</a:t>
            </a:r>
            <a:endParaRPr lang="es-ES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4176665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50" b="1" baseline="30000" dirty="0"/>
              <a:t> </a:t>
            </a:r>
            <a:r>
              <a:rPr lang="es-ES" sz="1050" dirty="0"/>
              <a:t>Al ver que Jesús les había contestado bien, uno de los maestros de la ley, que los había oído discutir, se acercó a él y le preguntó:</a:t>
            </a:r>
          </a:p>
          <a:p>
            <a:r>
              <a:rPr lang="es-ES" sz="1050" dirty="0">
                <a:solidFill>
                  <a:schemeClr val="bg1"/>
                </a:solidFill>
              </a:rPr>
              <a:t>—</a:t>
            </a:r>
            <a:r>
              <a:rPr lang="es-ES" sz="2800" dirty="0">
                <a:solidFill>
                  <a:srgbClr val="00B0F0"/>
                </a:solidFill>
              </a:rPr>
              <a:t>¿Cuál es el primero de todos los mandamientos?</a:t>
            </a:r>
          </a:p>
          <a:p>
            <a:r>
              <a:rPr lang="es-ES" sz="1200" b="1" baseline="30000" dirty="0"/>
              <a:t> </a:t>
            </a:r>
            <a:r>
              <a:rPr lang="es-ES" sz="1200" dirty="0"/>
              <a:t>Jesús le contestó:</a:t>
            </a:r>
          </a:p>
          <a:p>
            <a:r>
              <a:rPr lang="es-ES" sz="1200" dirty="0"/>
              <a:t>—El </a:t>
            </a:r>
            <a:r>
              <a:rPr lang="es-ES" sz="2400" dirty="0">
                <a:solidFill>
                  <a:srgbClr val="FFFF85"/>
                </a:solidFill>
              </a:rPr>
              <a:t>primer mandamiento </a:t>
            </a:r>
            <a:r>
              <a:rPr lang="es-ES" sz="1200" dirty="0"/>
              <a:t>de todos es: “</a:t>
            </a:r>
            <a:r>
              <a:rPr lang="es-ES" sz="2400" dirty="0">
                <a:solidFill>
                  <a:srgbClr val="FFFF85"/>
                </a:solidFill>
              </a:rPr>
              <a:t>Oye, Israel: el Señor nuestro Dios es el único Señor</a:t>
            </a:r>
            <a:r>
              <a:rPr lang="es-ES" sz="2400" dirty="0" smtClean="0">
                <a:solidFill>
                  <a:srgbClr val="FFFF85"/>
                </a:solidFill>
              </a:rPr>
              <a:t>. </a:t>
            </a:r>
            <a:r>
              <a:rPr lang="es-ES" sz="2400" b="1" baseline="30000" dirty="0">
                <a:solidFill>
                  <a:srgbClr val="FFFF85"/>
                </a:solidFill>
              </a:rPr>
              <a:t> 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050" dirty="0"/>
              <a:t>con todo tu corazón, con toda tu alma, con toda tu mente y con todas tus fuerzas</a:t>
            </a:r>
            <a:r>
              <a:rPr lang="es-ES" sz="1050" dirty="0" smtClean="0"/>
              <a:t>.” Pero </a:t>
            </a:r>
            <a:r>
              <a:rPr lang="es-ES" sz="1050" dirty="0"/>
              <a:t>hay un segundo: </a:t>
            </a:r>
            <a:r>
              <a:rPr lang="es-ES" sz="1200" dirty="0"/>
              <a:t>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050" dirty="0">
                <a:solidFill>
                  <a:srgbClr val="FFFF00"/>
                </a:solidFill>
              </a:rPr>
              <a:t>.</a:t>
            </a:r>
            <a:r>
              <a:rPr lang="es-ES" sz="1050" dirty="0"/>
              <a:t>” Ningún mandamiento es más importante que éstos.</a:t>
            </a:r>
          </a:p>
          <a:p>
            <a:r>
              <a:rPr lang="es-ES" sz="1050" b="1" baseline="30000" dirty="0"/>
              <a:t> </a:t>
            </a:r>
            <a:r>
              <a:rPr lang="es-ES" sz="1050" dirty="0"/>
              <a:t>El maestro de la ley le dijo:</a:t>
            </a:r>
          </a:p>
          <a:p>
            <a:r>
              <a:rPr lang="es-ES" sz="1050" dirty="0"/>
              <a:t>—Muy bien, Maestro. Es verdad lo que dices: hay un solo Dios, y no hay otro fuera de él. </a:t>
            </a:r>
            <a:r>
              <a:rPr lang="es-ES" sz="1050" dirty="0" smtClean="0"/>
              <a:t>Y </a:t>
            </a:r>
            <a:r>
              <a:rPr lang="es-ES" sz="1050" dirty="0"/>
              <a:t>amar a Dios con todo el corazón, con todo el entendimiento y con todas las fuerzas, y amar al prójimo como a uno mismo, vale más que todos los holocaustos y todos los sacrificios que se queman en el altar.</a:t>
            </a:r>
          </a:p>
          <a:p>
            <a:r>
              <a:rPr lang="es-ES" sz="1050" dirty="0" smtClean="0"/>
              <a:t>Al </a:t>
            </a:r>
            <a:r>
              <a:rPr lang="es-ES" sz="1050" dirty="0"/>
              <a:t>ver Jesús que el maestro de la ley había contestado con buen sentido, le dijo:</a:t>
            </a:r>
          </a:p>
          <a:p>
            <a:r>
              <a:rPr lang="es-ES" sz="1050" dirty="0"/>
              <a:t>—</a:t>
            </a:r>
            <a:r>
              <a:rPr lang="es-ES" sz="2800" dirty="0">
                <a:solidFill>
                  <a:srgbClr val="00B0F0"/>
                </a:solidFill>
              </a:rPr>
              <a:t>No estás lejos del reino de Dios</a:t>
            </a:r>
            <a:r>
              <a:rPr lang="es-ES" sz="2800" dirty="0" smtClean="0">
                <a:solidFill>
                  <a:srgbClr val="00B0F0"/>
                </a:solidFill>
              </a:rPr>
              <a:t>. </a:t>
            </a:r>
            <a:r>
              <a:rPr lang="es-ES" sz="1050" dirty="0" smtClean="0">
                <a:solidFill>
                  <a:schemeClr val="bg1"/>
                </a:solidFill>
              </a:rPr>
              <a:t>(Marcos 12: 28-34)</a:t>
            </a:r>
            <a:endParaRPr lang="es-ES" sz="10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8253741" y="11317"/>
            <a:ext cx="3838669" cy="6744832"/>
          </a:xfrm>
          <a:prstGeom prst="wedgeRectCallout">
            <a:avLst>
              <a:gd name="adj1" fmla="val -21305"/>
              <a:gd name="adj2" fmla="val 50151"/>
            </a:avLst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dirty="0"/>
              <a:t>Un maestro de la ley fue a hablar con Jesús, y para ponerlo a prueba le preguntó:</a:t>
            </a:r>
          </a:p>
          <a:p>
            <a:r>
              <a:rPr lang="es-ES" sz="1200" dirty="0"/>
              <a:t>—Maestro, </a:t>
            </a:r>
            <a:r>
              <a:rPr lang="es-ES" sz="2800" dirty="0">
                <a:solidFill>
                  <a:srgbClr val="00B0F0"/>
                </a:solidFill>
              </a:rPr>
              <a:t>¿qué debo hacer para alcanzar la vida eterna?</a:t>
            </a:r>
          </a:p>
          <a:p>
            <a:r>
              <a:rPr lang="es-ES" sz="1200" dirty="0" smtClean="0"/>
              <a:t>Jesús </a:t>
            </a:r>
            <a:r>
              <a:rPr lang="es-ES" sz="1200" dirty="0"/>
              <a:t>le contestó:</a:t>
            </a:r>
          </a:p>
          <a:p>
            <a:r>
              <a:rPr lang="es-ES" sz="1200" dirty="0"/>
              <a:t>—¿Qué está escrito en la ley? ¿Qué es lo que lees?</a:t>
            </a:r>
          </a:p>
          <a:p>
            <a:r>
              <a:rPr lang="es-ES" sz="1200" dirty="0" smtClean="0"/>
              <a:t>El </a:t>
            </a:r>
            <a:r>
              <a:rPr lang="es-ES" sz="1200" dirty="0"/>
              <a:t>maestro de la ley contestó:</a:t>
            </a:r>
          </a:p>
          <a:p>
            <a:r>
              <a:rPr lang="es-ES" sz="1200" dirty="0"/>
              <a:t>—“</a:t>
            </a:r>
            <a:r>
              <a:rPr lang="es-ES" sz="2400" dirty="0">
                <a:solidFill>
                  <a:srgbClr val="FFFF85"/>
                </a:solidFill>
              </a:rPr>
              <a:t>Ama al Señor tu Dios </a:t>
            </a:r>
            <a:r>
              <a:rPr lang="es-ES" sz="1200" dirty="0"/>
              <a:t>con todo tu corazón, con toda tu alma, con todas tus fuerzas y con toda tu mente”; y, “</a:t>
            </a:r>
            <a:r>
              <a:rPr lang="es-ES" sz="2400" dirty="0">
                <a:solidFill>
                  <a:srgbClr val="FFFF85"/>
                </a:solidFill>
              </a:rPr>
              <a:t>ama a tu prójimo como a ti mismo</a:t>
            </a:r>
            <a:r>
              <a:rPr lang="es-ES" sz="1200" dirty="0"/>
              <a:t>.”</a:t>
            </a:r>
          </a:p>
          <a:p>
            <a:r>
              <a:rPr lang="es-ES" sz="1200" b="1" baseline="30000" dirty="0"/>
              <a:t> </a:t>
            </a:r>
            <a:r>
              <a:rPr lang="es-ES" sz="1200" dirty="0"/>
              <a:t>Jesús le dijo:</a:t>
            </a:r>
          </a:p>
          <a:p>
            <a:r>
              <a:rPr lang="es-ES" sz="1200" dirty="0"/>
              <a:t>—Has contestado bien. Si haces eso, tendrás la vida.</a:t>
            </a:r>
          </a:p>
          <a:p>
            <a:r>
              <a:rPr lang="es-ES" sz="1200" dirty="0" smtClean="0"/>
              <a:t>Pero </a:t>
            </a:r>
            <a:r>
              <a:rPr lang="es-ES" sz="1200" dirty="0"/>
              <a:t>el maestro de la ley, queriendo justificar su pregunta, dijo a Jesús:</a:t>
            </a:r>
          </a:p>
          <a:p>
            <a:r>
              <a:rPr lang="es-ES" sz="1200" dirty="0" smtClean="0">
                <a:solidFill>
                  <a:schemeClr val="bg1"/>
                </a:solidFill>
              </a:rPr>
              <a:t>— </a:t>
            </a:r>
            <a:r>
              <a:rPr lang="es-ES" sz="2800" dirty="0" smtClean="0">
                <a:solidFill>
                  <a:srgbClr val="00B0F0"/>
                </a:solidFill>
              </a:rPr>
              <a:t>¿</a:t>
            </a:r>
            <a:r>
              <a:rPr lang="es-ES" sz="2800" dirty="0">
                <a:solidFill>
                  <a:srgbClr val="00B0F0"/>
                </a:solidFill>
              </a:rPr>
              <a:t>Y quién es mi prójimo?</a:t>
            </a:r>
          </a:p>
          <a:p>
            <a:r>
              <a:rPr lang="es-ES" sz="1200" dirty="0" smtClean="0"/>
              <a:t>Jesús </a:t>
            </a:r>
            <a:r>
              <a:rPr lang="es-ES" sz="1200" dirty="0"/>
              <a:t>entonces le contestó</a:t>
            </a:r>
            <a:r>
              <a:rPr lang="es-ES" sz="1200" dirty="0" smtClean="0"/>
              <a:t>: (Parábola del buen Samaritano)</a:t>
            </a:r>
          </a:p>
          <a:p>
            <a:r>
              <a:rPr lang="es-ES" sz="1200" dirty="0"/>
              <a:t> </a:t>
            </a:r>
            <a:r>
              <a:rPr lang="es-ES" sz="1200" dirty="0" smtClean="0"/>
              <a:t>     (Lucas 10: 25-37)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9588961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mensaje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somos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venganza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vive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forma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distinta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Tierra</a:t>
            </a:r>
          </a:p>
          <a:p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violencia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Misericordia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que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santidad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089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3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0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4" y="136412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Nuestro mensaje</a:t>
            </a:r>
          </a:p>
        </p:txBody>
      </p:sp>
      <p:sp>
        <p:nvSpPr>
          <p:cNvPr id="8" name="Llamada rectangular 7"/>
          <p:cNvSpPr/>
          <p:nvPr/>
        </p:nvSpPr>
        <p:spPr>
          <a:xfrm>
            <a:off x="6210022" y="158183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mensaje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2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Anuncio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Buena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noticia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reino de Dios ya ha llegado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lamada rectangular 10"/>
          <p:cNvSpPr/>
          <p:nvPr/>
        </p:nvSpPr>
        <p:spPr>
          <a:xfrm>
            <a:off x="228044" y="2082348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pecadores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envió a Jesús a que muriera en nuestro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lo acepta es salvo y va al cielo. 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no, es condenado.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Hemos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vivir vidas santas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72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8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1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9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62169" y="4609531"/>
            <a:ext cx="3870707" cy="995757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PREDICAR</a:t>
            </a:r>
            <a:endParaRPr lang="es-ES" sz="54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262169" y="1208363"/>
            <a:ext cx="4066649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NUNCIAR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4402875" y="3365180"/>
            <a:ext cx="7669263" cy="3311751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Publicar, hacer patente y claro algo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4670758" y="736981"/>
            <a:ext cx="6989185" cy="1823050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Dar noticia o aviso de algo, publicar, proclamar, hacer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saber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 descr="Image result for carita feli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2"/>
          <a:stretch/>
        </p:blipFill>
        <p:spPr bwMode="auto">
          <a:xfrm>
            <a:off x="1804183" y="3746143"/>
            <a:ext cx="643255" cy="643890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n 11" descr="Image result for carita feli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2"/>
          <a:stretch/>
        </p:blipFill>
        <p:spPr bwMode="auto">
          <a:xfrm>
            <a:off x="1804182" y="289932"/>
            <a:ext cx="643255" cy="643890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60461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6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7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62169" y="4609531"/>
            <a:ext cx="3870707" cy="995757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PREDICAR</a:t>
            </a:r>
            <a:endParaRPr lang="es-ES" sz="54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262169" y="1208363"/>
            <a:ext cx="4066649" cy="991620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NUNCIAR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4402875" y="3365180"/>
            <a:ext cx="7669263" cy="3311751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2800" dirty="0" smtClean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Publicar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 hacer patente y claro algo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Reprender agriamente a alguien de un vicio o defecto.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Amonestar o hacer observaciones a alguien para persuadirle de algo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4670758" y="736981"/>
            <a:ext cx="6989185" cy="1823050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Dar noticia o aviso de algo, publicar, proclamar, hacer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saber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 descr="Image result for carita feli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2"/>
          <a:stretch/>
        </p:blipFill>
        <p:spPr bwMode="auto">
          <a:xfrm>
            <a:off x="1160927" y="3698504"/>
            <a:ext cx="643255" cy="643890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n 11" descr="Image result for carita feli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2"/>
          <a:stretch/>
        </p:blipFill>
        <p:spPr bwMode="auto">
          <a:xfrm>
            <a:off x="1804182" y="289932"/>
            <a:ext cx="643255" cy="643890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agen 12" descr="Image result for carita TRIST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72" y="3675744"/>
            <a:ext cx="644105" cy="679586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661936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-90534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4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72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Juan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Bautista: Lucas 7: 22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Mensaje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inaugural: Lucas 4:16-21</a:t>
            </a: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4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13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Marcos 2:5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Romanos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5: 8 ,10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Lucas 23:34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2ª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Corintios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5:19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Mateo 6: 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Mateo 5: 23,24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1ª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Corintios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13: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1990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948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lamada rectangular 6"/>
          <p:cNvSpPr/>
          <p:nvPr/>
        </p:nvSpPr>
        <p:spPr>
          <a:xfrm>
            <a:off x="228041" y="128944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Dios de los judíos.</a:t>
            </a:r>
          </a:p>
          <a:p>
            <a:pPr algn="ctr"/>
            <a:r>
              <a:rPr lang="es-ES" sz="4000" b="1" spc="5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¿Nuestro Dios?</a:t>
            </a:r>
            <a:endParaRPr lang="es-ES" sz="4000" b="1" spc="5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6210021" y="125526"/>
            <a:ext cx="5618141" cy="1809523"/>
          </a:xfrm>
          <a:prstGeom prst="wedgeRectCallout">
            <a:avLst>
              <a:gd name="adj1" fmla="val -20639"/>
              <a:gd name="adj2" fmla="val 49595"/>
            </a:avLst>
          </a:prstGeom>
          <a:solidFill>
            <a:schemeClr val="tx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spc="50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5400" b="1" spc="50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Dios de Jesús</a:t>
            </a:r>
            <a:endParaRPr lang="es-ES" sz="5400" b="1" spc="50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228041" y="1935049"/>
            <a:ext cx="5618141" cy="4775652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retributiva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VENGANZA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Mesías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VIOLENCIA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6210021" y="2066439"/>
            <a:ext cx="5618141" cy="4746413"/>
          </a:xfrm>
          <a:prstGeom prst="wedgeRectCallout">
            <a:avLst>
              <a:gd name="adj1" fmla="val -20475"/>
              <a:gd name="adj2" fmla="val 49728"/>
            </a:avLst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restauradora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PERDÓN</a:t>
            </a:r>
          </a:p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696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1416</Words>
  <Application>Microsoft Office PowerPoint</Application>
  <PresentationFormat>Panorámica</PresentationFormat>
  <Paragraphs>676</Paragraphs>
  <Slides>58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58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Yolanda M H</dc:creator>
  <cp:lastModifiedBy>Yolanda M H</cp:lastModifiedBy>
  <cp:revision>61</cp:revision>
  <dcterms:created xsi:type="dcterms:W3CDTF">2019-08-20T20:14:44Z</dcterms:created>
  <dcterms:modified xsi:type="dcterms:W3CDTF">2019-08-26T20:34:16Z</dcterms:modified>
</cp:coreProperties>
</file>